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</p:sldIdLst>
  <p:sldSz cx="9144000" cy="6858000" type="screen4x3"/>
  <p:notesSz cx="6669088" cy="9926638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DB50463B-FA9C-4A1C-95E4-C905320C5E72}">
  <a:tblStyle styleId="{DB50463B-FA9C-4A1C-95E4-C905320C5E72}" styleName="Table_0"/>
  <a:tblStyle styleId="{7FF5C6EE-9F41-4F42-9932-33DB83A03035}" styleName="Table_1">
    <a:wholeTbl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889938" cy="49633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777607" y="0"/>
            <a:ext cx="2889938" cy="49633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854075" y="744537"/>
            <a:ext cx="4960937" cy="3722686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666908" y="4715153"/>
            <a:ext cx="5335269" cy="44669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9428582"/>
            <a:ext cx="2889938" cy="49633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777607" y="9428582"/>
            <a:ext cx="2889938" cy="49633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903288" y="636588"/>
            <a:ext cx="4244975" cy="31845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05006" y="4032558"/>
            <a:ext cx="4840060" cy="3820317"/>
          </a:xfrm>
          <a:prstGeom prst="rect">
            <a:avLst/>
          </a:prstGeom>
          <a:noFill/>
          <a:ln>
            <a:noFill/>
          </a:ln>
        </p:spPr>
        <p:txBody>
          <a:bodyPr lIns="83100" tIns="83100" rIns="83100" bIns="831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636588"/>
            <a:ext cx="4246563" cy="31845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605006" y="4032558"/>
            <a:ext cx="4840060" cy="3820317"/>
          </a:xfrm>
          <a:prstGeom prst="rect">
            <a:avLst/>
          </a:prstGeom>
          <a:noFill/>
          <a:ln>
            <a:noFill/>
          </a:ln>
        </p:spPr>
        <p:txBody>
          <a:bodyPr lIns="83100" tIns="83100" rIns="83100" bIns="831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636588"/>
            <a:ext cx="4246563" cy="31845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5" name="Shape 105"/>
          <p:cNvSpPr txBox="1">
            <a:spLocks noGrp="1"/>
          </p:cNvSpPr>
          <p:nvPr>
            <p:ph type="body" idx="1"/>
          </p:nvPr>
        </p:nvSpPr>
        <p:spPr>
          <a:xfrm>
            <a:off x="605006" y="4032558"/>
            <a:ext cx="4840200" cy="3820199"/>
          </a:xfrm>
          <a:prstGeom prst="rect">
            <a:avLst/>
          </a:prstGeom>
          <a:noFill/>
          <a:ln>
            <a:noFill/>
          </a:ln>
        </p:spPr>
        <p:txBody>
          <a:bodyPr lIns="83100" tIns="83100" rIns="83100" bIns="831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636588"/>
            <a:ext cx="4246563" cy="31845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15" name="Shape 115"/>
          <p:cNvSpPr txBox="1">
            <a:spLocks noGrp="1"/>
          </p:cNvSpPr>
          <p:nvPr>
            <p:ph type="body" idx="1"/>
          </p:nvPr>
        </p:nvSpPr>
        <p:spPr>
          <a:xfrm>
            <a:off x="605006" y="4032558"/>
            <a:ext cx="4840200" cy="3820199"/>
          </a:xfrm>
          <a:prstGeom prst="rect">
            <a:avLst/>
          </a:prstGeom>
          <a:noFill/>
          <a:ln>
            <a:noFill/>
          </a:ln>
        </p:spPr>
        <p:txBody>
          <a:bodyPr lIns="83100" tIns="83100" rIns="83100" bIns="831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636588"/>
            <a:ext cx="4246563" cy="31845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25" name="Shape 125"/>
          <p:cNvSpPr txBox="1">
            <a:spLocks noGrp="1"/>
          </p:cNvSpPr>
          <p:nvPr>
            <p:ph type="body" idx="1"/>
          </p:nvPr>
        </p:nvSpPr>
        <p:spPr>
          <a:xfrm>
            <a:off x="605006" y="4032558"/>
            <a:ext cx="4840200" cy="3820199"/>
          </a:xfrm>
          <a:prstGeom prst="rect">
            <a:avLst/>
          </a:prstGeom>
          <a:noFill/>
          <a:ln>
            <a:noFill/>
          </a:ln>
        </p:spPr>
        <p:txBody>
          <a:bodyPr lIns="83100" tIns="83100" rIns="83100" bIns="831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636588"/>
            <a:ext cx="4246563" cy="31845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35" name="Shape 135"/>
          <p:cNvSpPr txBox="1">
            <a:spLocks noGrp="1"/>
          </p:cNvSpPr>
          <p:nvPr>
            <p:ph type="body" idx="1"/>
          </p:nvPr>
        </p:nvSpPr>
        <p:spPr>
          <a:xfrm>
            <a:off x="605006" y="4032558"/>
            <a:ext cx="4840200" cy="3820199"/>
          </a:xfrm>
          <a:prstGeom prst="rect">
            <a:avLst/>
          </a:prstGeom>
          <a:noFill/>
          <a:ln>
            <a:noFill/>
          </a:ln>
        </p:spPr>
        <p:txBody>
          <a:bodyPr lIns="83100" tIns="83100" rIns="83100" bIns="831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636588"/>
            <a:ext cx="4246563" cy="31845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54" name="Shape 154"/>
          <p:cNvSpPr txBox="1">
            <a:spLocks noGrp="1"/>
          </p:cNvSpPr>
          <p:nvPr>
            <p:ph type="body" idx="1"/>
          </p:nvPr>
        </p:nvSpPr>
        <p:spPr>
          <a:xfrm>
            <a:off x="605006" y="4032558"/>
            <a:ext cx="4840200" cy="3820199"/>
          </a:xfrm>
          <a:prstGeom prst="rect">
            <a:avLst/>
          </a:prstGeom>
          <a:noFill/>
          <a:ln>
            <a:noFill/>
          </a:ln>
        </p:spPr>
        <p:txBody>
          <a:bodyPr lIns="83100" tIns="83100" rIns="83100" bIns="831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hape 162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636588"/>
            <a:ext cx="4246563" cy="31845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63" name="Shape 163"/>
          <p:cNvSpPr txBox="1">
            <a:spLocks noGrp="1"/>
          </p:cNvSpPr>
          <p:nvPr>
            <p:ph type="body" idx="1"/>
          </p:nvPr>
        </p:nvSpPr>
        <p:spPr>
          <a:xfrm>
            <a:off x="605006" y="4032558"/>
            <a:ext cx="4840200" cy="3820199"/>
          </a:xfrm>
          <a:prstGeom prst="rect">
            <a:avLst/>
          </a:prstGeom>
          <a:noFill/>
          <a:ln>
            <a:noFill/>
          </a:ln>
        </p:spPr>
        <p:txBody>
          <a:bodyPr lIns="83100" tIns="83100" rIns="83100" bIns="831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Титульный слайд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640"/>
              </a:spcBef>
              <a:buClr>
                <a:srgbClr val="888888"/>
              </a:buClr>
              <a:buFont typeface="Arial"/>
              <a:buNone/>
              <a:defRPr sz="3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ctr" rtl="0">
              <a:spcBef>
                <a:spcPts val="560"/>
              </a:spcBef>
              <a:buClr>
                <a:srgbClr val="888888"/>
              </a:buClr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ctr" rtl="0">
              <a:spcBef>
                <a:spcPts val="480"/>
              </a:spcBef>
              <a:buClr>
                <a:srgbClr val="888888"/>
              </a:buClr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Заголовок и вертикальный текст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Вертикальный заголовок и текст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 rot="5400000">
            <a:off x="541337" y="190500"/>
            <a:ext cx="5851525" cy="6019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Заголовок раздела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body" idx="1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360"/>
              </a:spcBef>
              <a:buClr>
                <a:srgbClr val="888888"/>
              </a:buClr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2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Два объекта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3335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3335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Сравнение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6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5875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6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5875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Только заголовок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Объект с подписью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24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2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Рисунок с подписью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67" name="Shape 67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640"/>
              </a:spcBef>
              <a:buClr>
                <a:schemeClr val="dk1"/>
              </a:buClr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560"/>
              </a:spcBef>
              <a:buClr>
                <a:schemeClr val="dk1"/>
              </a:buClr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24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2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>
            <a:alphaModFix/>
          </a:blip>
          <a:stretch>
            <a:fillRect l="-5999" r="-5998"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/>
          <p:nvPr/>
        </p:nvSpPr>
        <p:spPr>
          <a:xfrm>
            <a:off x="1587655" y="2082491"/>
            <a:ext cx="5968799" cy="1100700"/>
          </a:xfrm>
          <a:prstGeom prst="rect">
            <a:avLst/>
          </a:prstGeom>
          <a:noFill/>
          <a:ln>
            <a:noFill/>
          </a:ln>
        </p:spPr>
        <p:txBody>
          <a:bodyPr lIns="80150" tIns="80150" rIns="80150" bIns="8015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ru" sz="4200" b="1" i="0" u="none" strike="noStrike" cap="none">
                <a:solidFill>
                  <a:schemeClr val="dk1"/>
                </a:solidFill>
              </a:rPr>
              <a:t>Паспорт проекта</a:t>
            </a:r>
          </a:p>
        </p:txBody>
      </p:sp>
      <p:sp>
        <p:nvSpPr>
          <p:cNvPr id="89" name="Shape 89"/>
          <p:cNvSpPr txBox="1"/>
          <p:nvPr/>
        </p:nvSpPr>
        <p:spPr>
          <a:xfrm>
            <a:off x="1014768" y="2758691"/>
            <a:ext cx="7033200" cy="849000"/>
          </a:xfrm>
          <a:prstGeom prst="rect">
            <a:avLst/>
          </a:prstGeom>
          <a:noFill/>
          <a:ln>
            <a:noFill/>
          </a:ln>
        </p:spPr>
        <p:txBody>
          <a:bodyPr lIns="80150" tIns="80150" rIns="80150" bIns="80150" anchor="t" anchorCtr="0">
            <a:noAutofit/>
          </a:bodyPr>
          <a:lstStyle/>
          <a:p>
            <a:pPr lvl="0" algn="ctr">
              <a:buSzPct val="25000"/>
            </a:pPr>
            <a:r>
              <a:rPr lang="ru" sz="2400" dirty="0">
                <a:solidFill>
                  <a:schemeClr val="dk1"/>
                </a:solidFill>
              </a:rPr>
              <a:t>«</a:t>
            </a:r>
            <a:r>
              <a:rPr lang="ru-RU" sz="2400" dirty="0" smtClean="0"/>
              <a:t>Доступное дополнительное </a:t>
            </a:r>
            <a:r>
              <a:rPr lang="ru-RU" sz="2400" dirty="0"/>
              <a:t>образование </a:t>
            </a:r>
          </a:p>
          <a:p>
            <a:pPr lvl="0" algn="ctr">
              <a:buSzPct val="25000"/>
            </a:pPr>
            <a:r>
              <a:rPr lang="ru-RU" sz="2400" dirty="0" smtClean="0"/>
              <a:t>для детей»</a:t>
            </a:r>
            <a:endParaRPr lang="ru" sz="2400" i="0" u="none" strike="noStrike" cap="none" dirty="0">
              <a:solidFill>
                <a:schemeClr val="dk1"/>
              </a:solidFill>
            </a:endParaRPr>
          </a:p>
        </p:txBody>
      </p:sp>
      <p:pic>
        <p:nvPicPr>
          <p:cNvPr id="90" name="Shape 9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01025" y="216350"/>
            <a:ext cx="701750" cy="903124"/>
          </a:xfrm>
          <a:prstGeom prst="rect">
            <a:avLst/>
          </a:prstGeom>
          <a:noFill/>
          <a:ln>
            <a:noFill/>
          </a:ln>
        </p:spPr>
      </p:pic>
      <p:sp>
        <p:nvSpPr>
          <p:cNvPr id="91" name="Shape 91"/>
          <p:cNvSpPr txBox="1"/>
          <p:nvPr/>
        </p:nvSpPr>
        <p:spPr>
          <a:xfrm>
            <a:off x="1245575" y="356321"/>
            <a:ext cx="7033200" cy="471600"/>
          </a:xfrm>
          <a:prstGeom prst="rect">
            <a:avLst/>
          </a:prstGeom>
          <a:noFill/>
          <a:ln>
            <a:noFill/>
          </a:ln>
        </p:spPr>
        <p:txBody>
          <a:bodyPr lIns="80150" tIns="80150" rIns="80150" bIns="8015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ru" sz="1800">
                <a:solidFill>
                  <a:schemeClr val="dk1"/>
                </a:solidFill>
              </a:rPr>
              <a:t>Министерство образования и науки Челябинской области</a:t>
            </a:r>
          </a:p>
        </p:txBody>
      </p:sp>
      <p:sp>
        <p:nvSpPr>
          <p:cNvPr id="92" name="Shape 92"/>
          <p:cNvSpPr txBox="1"/>
          <p:nvPr/>
        </p:nvSpPr>
        <p:spPr>
          <a:xfrm>
            <a:off x="3519150" y="6228650"/>
            <a:ext cx="2105700" cy="471600"/>
          </a:xfrm>
          <a:prstGeom prst="rect">
            <a:avLst/>
          </a:prstGeom>
          <a:noFill/>
          <a:ln>
            <a:noFill/>
          </a:ln>
        </p:spPr>
        <p:txBody>
          <a:bodyPr lIns="80150" tIns="80150" rIns="80150" bIns="8015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ru" sz="1200">
                <a:solidFill>
                  <a:schemeClr val="dk1"/>
                </a:solidFill>
              </a:rPr>
              <a:t>г. Челябинск</a:t>
            </a:r>
          </a:p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ru" sz="1200">
                <a:solidFill>
                  <a:schemeClr val="dk1"/>
                </a:solidFill>
              </a:rPr>
              <a:t>2017</a:t>
            </a:r>
          </a:p>
        </p:txBody>
      </p:sp>
      <p:sp>
        <p:nvSpPr>
          <p:cNvPr id="93" name="Shape 93"/>
          <p:cNvSpPr txBox="1"/>
          <p:nvPr/>
        </p:nvSpPr>
        <p:spPr>
          <a:xfrm>
            <a:off x="1638750" y="4542272"/>
            <a:ext cx="7033200" cy="1401600"/>
          </a:xfrm>
          <a:prstGeom prst="rect">
            <a:avLst/>
          </a:prstGeom>
          <a:noFill/>
          <a:ln>
            <a:noFill/>
          </a:ln>
        </p:spPr>
        <p:txBody>
          <a:bodyPr lIns="80150" tIns="80150" rIns="80150" bIns="8015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ru" sz="1800">
                <a:solidFill>
                  <a:schemeClr val="dk1"/>
                </a:solidFill>
              </a:rPr>
              <a:t>Докладчик:</a:t>
            </a:r>
          </a:p>
          <a:p>
            <a:pPr marL="0" marR="0" lvl="0" indent="-69850" algn="r" rtl="0">
              <a:spcBef>
                <a:spcPts val="0"/>
              </a:spcBef>
              <a:buSzPct val="61111"/>
              <a:buNone/>
            </a:pPr>
            <a:r>
              <a:rPr lang="ru" sz="1800">
                <a:solidFill>
                  <a:schemeClr val="dk1"/>
                </a:solidFill>
              </a:rPr>
              <a:t>первый заместитель Министра </a:t>
            </a:r>
          </a:p>
          <a:p>
            <a:pPr marL="0" marR="0" lvl="0" indent="-69850" algn="r" rtl="0">
              <a:spcBef>
                <a:spcPts val="0"/>
              </a:spcBef>
              <a:buSzPct val="61111"/>
              <a:buNone/>
            </a:pPr>
            <a:r>
              <a:rPr lang="ru" sz="1800">
                <a:solidFill>
                  <a:schemeClr val="dk1"/>
                </a:solidFill>
              </a:rPr>
              <a:t>образования и науки Челябинской области</a:t>
            </a:r>
          </a:p>
          <a:p>
            <a:pPr lvl="0" algn="r" rtl="0">
              <a:spcBef>
                <a:spcPts val="0"/>
              </a:spcBef>
              <a:buNone/>
            </a:pPr>
            <a:endParaRPr sz="600">
              <a:solidFill>
                <a:schemeClr val="dk1"/>
              </a:solidFill>
            </a:endParaRPr>
          </a:p>
          <a:p>
            <a:pPr lvl="0" algn="r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ru" sz="1800">
                <a:solidFill>
                  <a:schemeClr val="dk1"/>
                </a:solidFill>
              </a:rPr>
              <a:t>Коузова Елена Александровна</a:t>
            </a:r>
          </a:p>
          <a:p>
            <a:pPr marL="0" marR="0" lvl="0" indent="-69850" algn="r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800">
              <a:solidFill>
                <a:schemeClr val="dk1"/>
              </a:solidFill>
            </a:endParaRPr>
          </a:p>
          <a:p>
            <a:pPr marL="0" marR="0" lvl="0" indent="0" algn="r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/>
          <p:nvPr/>
        </p:nvSpPr>
        <p:spPr>
          <a:xfrm>
            <a:off x="8016075" y="6313050"/>
            <a:ext cx="1062000" cy="366600"/>
          </a:xfrm>
          <a:prstGeom prst="rect">
            <a:avLst/>
          </a:prstGeom>
          <a:noFill/>
          <a:ln>
            <a:noFill/>
          </a:ln>
        </p:spPr>
        <p:txBody>
          <a:bodyPr lIns="80150" tIns="80150" rIns="80150" bIns="8015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ru"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</a:p>
        </p:txBody>
      </p:sp>
      <p:pic>
        <p:nvPicPr>
          <p:cNvPr id="99" name="Shape 9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01025" y="216350"/>
            <a:ext cx="701750" cy="903124"/>
          </a:xfrm>
          <a:prstGeom prst="rect">
            <a:avLst/>
          </a:prstGeom>
          <a:noFill/>
          <a:ln>
            <a:noFill/>
          </a:ln>
        </p:spPr>
      </p:pic>
      <p:sp>
        <p:nvSpPr>
          <p:cNvPr id="100" name="Shape 100"/>
          <p:cNvSpPr txBox="1"/>
          <p:nvPr/>
        </p:nvSpPr>
        <p:spPr>
          <a:xfrm>
            <a:off x="1160925" y="346821"/>
            <a:ext cx="7033200" cy="471600"/>
          </a:xfrm>
          <a:prstGeom prst="rect">
            <a:avLst/>
          </a:prstGeom>
          <a:noFill/>
          <a:ln>
            <a:noFill/>
          </a:ln>
        </p:spPr>
        <p:txBody>
          <a:bodyPr lIns="80150" tIns="80150" rIns="80150" bIns="80150" anchor="t" anchorCtr="0">
            <a:noAutofit/>
          </a:bodyPr>
          <a:lstStyle/>
          <a:p>
            <a:pPr marR="0" lvl="0" rtl="0">
              <a:spcBef>
                <a:spcPts val="0"/>
              </a:spcBef>
              <a:buNone/>
            </a:pPr>
            <a:r>
              <a:rPr lang="ru" sz="24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Основные положения</a:t>
            </a:r>
          </a:p>
        </p:txBody>
      </p:sp>
      <p:graphicFrame>
        <p:nvGraphicFramePr>
          <p:cNvPr id="101" name="Shape 101"/>
          <p:cNvGraphicFramePr/>
          <p:nvPr>
            <p:extLst>
              <p:ext uri="{D42A27DB-BD31-4B8C-83A1-F6EECF244321}">
                <p14:modId xmlns:p14="http://schemas.microsoft.com/office/powerpoint/2010/main" xmlns="" val="4219037234"/>
              </p:ext>
            </p:extLst>
          </p:nvPr>
        </p:nvGraphicFramePr>
        <p:xfrm>
          <a:off x="642925" y="1119474"/>
          <a:ext cx="8352928" cy="5129278"/>
        </p:xfrm>
        <a:graphic>
          <a:graphicData uri="http://schemas.openxmlformats.org/drawingml/2006/table">
            <a:tbl>
              <a:tblPr>
                <a:noFill/>
                <a:tableStyleId>{DB50463B-FA9C-4A1C-95E4-C905320C5E72}</a:tableStyleId>
              </a:tblPr>
              <a:tblGrid>
                <a:gridCol w="172819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51550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8945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71977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646008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" sz="1600" b="1" u="none" strike="noStrike" cap="none" dirty="0"/>
                        <a:t>Наименование направления</a:t>
                      </a:r>
                    </a:p>
                  </a:txBody>
                  <a:tcPr marL="66250" marR="6625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" sz="1600" u="none" strike="noStrike" cap="none"/>
                        <a:t>Образование</a:t>
                      </a:r>
                    </a:p>
                  </a:txBody>
                  <a:tcPr marL="66250" marR="6625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871291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" sz="1600" b="1"/>
                        <a:t>Н</a:t>
                      </a:r>
                      <a:r>
                        <a:rPr lang="ru" sz="1600" b="1" u="none" strike="noStrike" cap="none"/>
                        <a:t>аименование проекта</a:t>
                      </a:r>
                    </a:p>
                  </a:txBody>
                  <a:tcPr marL="66250" marR="6625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-RU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Дополнительное образование для каждого ребенка</a:t>
                      </a:r>
                      <a:endParaRPr lang="ru" sz="1600" u="none" strike="noStrike" cap="none" dirty="0"/>
                    </a:p>
                  </a:txBody>
                  <a:tcPr marL="66250" marR="6625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" sz="1600" b="1" u="none" strike="noStrike" cap="none"/>
                        <a:t>Срок </a:t>
                      </a:r>
                      <a:r>
                        <a:rPr lang="ru" sz="1600" b="1"/>
                        <a:t>реализации</a:t>
                      </a:r>
                      <a:r>
                        <a:rPr lang="ru" sz="1600" b="1" u="none" strike="noStrike" cap="none"/>
                        <a:t> проекта</a:t>
                      </a:r>
                    </a:p>
                  </a:txBody>
                  <a:tcPr marL="66250" marR="6625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" sz="1400" u="none" strike="noStrike" cap="none" dirty="0" smtClean="0"/>
                        <a:t>01.07.2017</a:t>
                      </a:r>
                      <a:r>
                        <a:rPr lang="ru" sz="1400" u="none" strike="noStrike" cap="none" baseline="0" dirty="0" smtClean="0"/>
                        <a:t> </a:t>
                      </a:r>
                      <a:r>
                        <a:rPr lang="ru" sz="1400" u="none" strike="noStrike" cap="none" dirty="0"/>
                        <a:t>г. - 30.11.2021 г.</a:t>
                      </a:r>
                    </a:p>
                  </a:txBody>
                  <a:tcPr marL="66250" marR="6625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74019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" sz="1600" b="1" u="none" strike="noStrike" cap="none"/>
                        <a:t>Куратор проекта</a:t>
                      </a:r>
                    </a:p>
                  </a:txBody>
                  <a:tcPr marL="66250" marR="6625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" sz="1500" i="1" u="none" strike="noStrike" cap="none" dirty="0"/>
                        <a:t>Кузнецов Александр Игоревич</a:t>
                      </a:r>
                      <a:r>
                        <a:rPr lang="ru" sz="1500" u="none" strike="noStrike" cap="none" dirty="0"/>
                        <a:t>, Министр образования и науки Челябинской области</a:t>
                      </a:r>
                    </a:p>
                  </a:txBody>
                  <a:tcPr marL="66250" marR="6625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44393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" sz="1600" b="1" u="none" strike="noStrike" cap="none"/>
                        <a:t>Заказчик</a:t>
                      </a:r>
                    </a:p>
                  </a:txBody>
                  <a:tcPr marL="66250" marR="6625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" sz="1500" i="1"/>
                        <a:t>Дубровский Борис Александрович</a:t>
                      </a:r>
                      <a:r>
                        <a:rPr lang="ru" sz="1500"/>
                        <a:t>, 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" sz="1500"/>
                        <a:t>Губернатор</a:t>
                      </a:r>
                      <a:r>
                        <a:rPr lang="ru" sz="1500" u="none" strike="noStrike" cap="none"/>
                        <a:t> Челябинской области</a:t>
                      </a:r>
                    </a:p>
                  </a:txBody>
                  <a:tcPr marL="66250" marR="6625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6659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" sz="1600" b="1" u="none" strike="noStrike" cap="none"/>
                        <a:t>Руководитель проекта</a:t>
                      </a:r>
                    </a:p>
                  </a:txBody>
                  <a:tcPr marL="66250" marR="6625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-RU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Бобровский Вадим Анатольевич</a:t>
                      </a:r>
                      <a:r>
                        <a:rPr lang="ru" sz="1500" u="none" strike="noStrike" cap="none" dirty="0"/>
                        <a:t>, 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" sz="1500" u="none" strike="noStrike" cap="none" dirty="0"/>
                        <a:t>заместитель Министра образования и науки Челябинской области </a:t>
                      </a:r>
                    </a:p>
                  </a:txBody>
                  <a:tcPr marL="66250" marR="6625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268989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" sz="1600" b="1" u="none" strike="noStrike" cap="none"/>
                        <a:t>Исполнители и соисполнители мероприятий проекта</a:t>
                      </a:r>
                    </a:p>
                  </a:txBody>
                  <a:tcPr marL="66250" marR="6625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" sz="1500" u="sng" dirty="0"/>
                        <a:t>И</a:t>
                      </a:r>
                      <a:r>
                        <a:rPr lang="ru" sz="1500" u="sng" strike="noStrike" cap="none" dirty="0"/>
                        <a:t>сполнитель</a:t>
                      </a:r>
                      <a:r>
                        <a:rPr lang="ru" sz="1500" u="none" strike="noStrike" cap="none" dirty="0"/>
                        <a:t>: Министерство образования и науки  Челябинской области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" sz="1500" u="sng" dirty="0"/>
                        <a:t>С</a:t>
                      </a:r>
                      <a:r>
                        <a:rPr lang="ru" sz="1500" u="sng" strike="noStrike" cap="none" dirty="0"/>
                        <a:t>оисполнители</a:t>
                      </a:r>
                      <a:r>
                        <a:rPr lang="ru" sz="1500" u="none" strike="noStrike" cap="none" dirty="0"/>
                        <a:t>:  </a:t>
                      </a:r>
                    </a:p>
                    <a:p>
                      <a:pPr marL="457200" marR="0" lvl="0" indent="-3302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100000"/>
                        <a:buChar char="-"/>
                      </a:pPr>
                      <a:r>
                        <a:rPr lang="ru-RU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Министерство культуры Челябинской области, </a:t>
                      </a:r>
                    </a:p>
                    <a:p>
                      <a:pPr marL="457200" marR="0" lvl="0" indent="-3302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100000"/>
                        <a:buChar char="-"/>
                      </a:pPr>
                      <a:r>
                        <a:rPr lang="ru-RU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Министерство по физической культуре и спорту Челябинской области</a:t>
                      </a:r>
                      <a:r>
                        <a:rPr lang="ru" sz="1500" u="none" strike="noStrike" cap="none" dirty="0"/>
                        <a:t>, </a:t>
                      </a:r>
                    </a:p>
                    <a:p>
                      <a:pPr marL="457200" marR="0" lvl="0" indent="-3302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100000"/>
                        <a:buChar char="-"/>
                      </a:pPr>
                      <a:r>
                        <a:rPr lang="ru" sz="1500" dirty="0"/>
                        <a:t>О</a:t>
                      </a:r>
                      <a:r>
                        <a:rPr lang="ru" sz="1500" u="none" strike="noStrike" cap="none" dirty="0"/>
                        <a:t>рганы местного самоуправления </a:t>
                      </a:r>
                    </a:p>
                  </a:txBody>
                  <a:tcPr marL="66250" marR="6625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711029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" sz="1600" b="1" u="none" strike="noStrike" cap="none" dirty="0"/>
                        <a:t>Разработчик паспорта проекта</a:t>
                      </a:r>
                    </a:p>
                  </a:txBody>
                  <a:tcPr marL="66250" marR="6625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-RU" sz="1400" b="0" i="0" u="none" strike="noStrike" cap="none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Сидорчук</a:t>
                      </a:r>
                      <a:r>
                        <a:rPr lang="ru-RU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 Елена Валерьевна - начальник Управления дополнительного образования, социализации обучающихся и молодежной политики Министерства образования и науки Челябинской области</a:t>
                      </a:r>
                      <a:endParaRPr lang="ru" sz="1500" u="none" strike="noStrike" cap="none" dirty="0"/>
                    </a:p>
                  </a:txBody>
                  <a:tcPr marL="66250" marR="6625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102" name="Shape 102"/>
          <p:cNvSpPr txBox="1"/>
          <p:nvPr/>
        </p:nvSpPr>
        <p:spPr>
          <a:xfrm>
            <a:off x="325575" y="6313050"/>
            <a:ext cx="6585000" cy="366600"/>
          </a:xfrm>
          <a:prstGeom prst="rect">
            <a:avLst/>
          </a:prstGeom>
          <a:noFill/>
          <a:ln>
            <a:noFill/>
          </a:ln>
        </p:spPr>
        <p:txBody>
          <a:bodyPr lIns="80150" tIns="80150" rIns="80150" bIns="8015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ru" sz="1200">
                <a:solidFill>
                  <a:schemeClr val="dk1"/>
                </a:solidFill>
              </a:rPr>
              <a:t>Проектный офис Министерства образования и науки Челябинской области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/>
          <p:nvPr/>
        </p:nvSpPr>
        <p:spPr>
          <a:xfrm>
            <a:off x="8016075" y="6313050"/>
            <a:ext cx="1062000" cy="366600"/>
          </a:xfrm>
          <a:prstGeom prst="rect">
            <a:avLst/>
          </a:prstGeom>
          <a:noFill/>
          <a:ln>
            <a:noFill/>
          </a:ln>
        </p:spPr>
        <p:txBody>
          <a:bodyPr lIns="80150" tIns="80150" rIns="80150" bIns="8015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None/>
            </a:pPr>
            <a:r>
              <a:rPr lang="ru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</a:t>
            </a:r>
          </a:p>
        </p:txBody>
      </p:sp>
      <p:pic>
        <p:nvPicPr>
          <p:cNvPr id="108" name="Shape 10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01025" y="216350"/>
            <a:ext cx="701750" cy="903124"/>
          </a:xfrm>
          <a:prstGeom prst="rect">
            <a:avLst/>
          </a:prstGeom>
          <a:noFill/>
          <a:ln>
            <a:noFill/>
          </a:ln>
        </p:spPr>
      </p:pic>
      <p:sp>
        <p:nvSpPr>
          <p:cNvPr id="109" name="Shape 109"/>
          <p:cNvSpPr txBox="1"/>
          <p:nvPr/>
        </p:nvSpPr>
        <p:spPr>
          <a:xfrm>
            <a:off x="1160925" y="346821"/>
            <a:ext cx="7033200" cy="471600"/>
          </a:xfrm>
          <a:prstGeom prst="rect">
            <a:avLst/>
          </a:prstGeom>
          <a:noFill/>
          <a:ln>
            <a:noFill/>
          </a:ln>
        </p:spPr>
        <p:txBody>
          <a:bodyPr lIns="80150" tIns="80150" rIns="80150" bIns="80150" anchor="t" anchorCtr="0">
            <a:noAutofit/>
          </a:bodyPr>
          <a:lstStyle/>
          <a:p>
            <a:pPr marR="0" lvl="0" rtl="0">
              <a:spcBef>
                <a:spcPts val="0"/>
              </a:spcBef>
              <a:buNone/>
            </a:pPr>
            <a:r>
              <a:rPr lang="ru" sz="24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Цель проекта</a:t>
            </a:r>
          </a:p>
        </p:txBody>
      </p:sp>
      <p:sp>
        <p:nvSpPr>
          <p:cNvPr id="110" name="Shape 110"/>
          <p:cNvSpPr txBox="1"/>
          <p:nvPr/>
        </p:nvSpPr>
        <p:spPr>
          <a:xfrm>
            <a:off x="1259631" y="911550"/>
            <a:ext cx="7643693" cy="818400"/>
          </a:xfrm>
          <a:prstGeom prst="rect">
            <a:avLst/>
          </a:prstGeom>
          <a:gradFill>
            <a:gsLst>
              <a:gs pos="0">
                <a:srgbClr val="FFF6DB"/>
              </a:gs>
              <a:gs pos="100000">
                <a:srgbClr val="FAD25C"/>
              </a:gs>
            </a:gsLst>
            <a:lin ang="5400012" scaled="0"/>
          </a:gradFill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buClr>
                <a:schemeClr val="dk1"/>
              </a:buClr>
            </a:pPr>
            <a:r>
              <a:rPr lang="ru-RU" dirty="0"/>
              <a:t>Обеспечение к 2020 году охвата не менее 70-75% детей в возрасте от 5 до 18 лет, получающих качественное и доступное дополнительное образование.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lang="ru" dirty="0">
              <a:solidFill>
                <a:schemeClr val="dk1"/>
              </a:solidFill>
            </a:endParaRPr>
          </a:p>
        </p:txBody>
      </p:sp>
      <p:graphicFrame>
        <p:nvGraphicFramePr>
          <p:cNvPr id="111" name="Shape 111"/>
          <p:cNvGraphicFramePr/>
          <p:nvPr>
            <p:extLst>
              <p:ext uri="{D42A27DB-BD31-4B8C-83A1-F6EECF244321}">
                <p14:modId xmlns:p14="http://schemas.microsoft.com/office/powerpoint/2010/main" xmlns="" val="2417794798"/>
              </p:ext>
            </p:extLst>
          </p:nvPr>
        </p:nvGraphicFramePr>
        <p:xfrm>
          <a:off x="204469" y="1659499"/>
          <a:ext cx="8309629" cy="4205245"/>
        </p:xfrm>
        <a:graphic>
          <a:graphicData uri="http://schemas.openxmlformats.org/drawingml/2006/table">
            <a:tbl>
              <a:tblPr>
                <a:noFill/>
                <a:tableStyleId>{DB50463B-FA9C-4A1C-95E4-C905320C5E72}</a:tableStyleId>
              </a:tblPr>
              <a:tblGrid>
                <a:gridCol w="443953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0044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50356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696191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629731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648071">
                  <a:extLst>
                    <a:ext uri="{9D8B030D-6E8A-4147-A177-3AD203B41FA5}">
                      <a16:colId xmlns:a16="http://schemas.microsoft.com/office/drawing/2014/main" xmlns="" val="140438582"/>
                    </a:ext>
                  </a:extLst>
                </a:gridCol>
              </a:tblGrid>
              <a:tr h="303500">
                <a:tc row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96153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" sz="1300" b="1" u="none" strike="noStrike" cap="none" dirty="0">
                          <a:solidFill>
                            <a:srgbClr val="000000"/>
                          </a:solidFill>
                        </a:rPr>
                        <a:t>Показатель</a:t>
                      </a: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96153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" sz="1300" b="1" u="none" strike="noStrike" cap="none">
                          <a:solidFill>
                            <a:srgbClr val="000000"/>
                          </a:solidFill>
                        </a:rPr>
                        <a:t>Базовое</a:t>
                      </a:r>
                    </a:p>
                    <a:p>
                      <a:pPr marL="0" marR="0" lvl="0" indent="0" algn="ctr" rtl="0">
                        <a:lnSpc>
                          <a:spcPct val="96153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" sz="1300" b="1" u="none" strike="noStrike" cap="none">
                          <a:solidFill>
                            <a:srgbClr val="000000"/>
                          </a:solidFill>
                        </a:rPr>
                        <a:t>значение</a:t>
                      </a: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96153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" sz="1300" b="1" u="none" strike="noStrike" cap="none" dirty="0">
                          <a:solidFill>
                            <a:srgbClr val="000000"/>
                          </a:solidFill>
                        </a:rPr>
                        <a:t>Период, год</a:t>
                      </a: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96153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endParaRPr lang="ru" sz="1300" b="1" u="none" strike="noStrike" cap="none" dirty="0">
                        <a:solidFill>
                          <a:srgbClr val="000000"/>
                        </a:solidFill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841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96153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" sz="1300" b="1" u="none" strike="noStrike" cap="none">
                          <a:solidFill>
                            <a:srgbClr val="000000"/>
                          </a:solidFill>
                        </a:rPr>
                        <a:t>2017</a:t>
                      </a: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96153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" sz="1300" b="1" u="none" strike="noStrike" cap="none">
                          <a:solidFill>
                            <a:srgbClr val="000000"/>
                          </a:solidFill>
                        </a:rPr>
                        <a:t>2018</a:t>
                      </a: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96153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" sz="1300" b="1" u="none" strike="noStrike" cap="none">
                          <a:solidFill>
                            <a:srgbClr val="000000"/>
                          </a:solidFill>
                        </a:rPr>
                        <a:t>2019</a:t>
                      </a: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96153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" sz="1300" b="1" u="none" strike="noStrike" cap="none" dirty="0">
                          <a:solidFill>
                            <a:srgbClr val="000000"/>
                          </a:solidFill>
                        </a:rPr>
                        <a:t>2020</a:t>
                      </a: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96153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" sz="1300" b="1" u="none" strike="noStrike" cap="none" dirty="0">
                          <a:solidFill>
                            <a:srgbClr val="000000"/>
                          </a:solidFill>
                        </a:rPr>
                        <a:t>2021</a:t>
                      </a: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83700">
                <a:tc>
                  <a:txBody>
                    <a:bodyPr/>
                    <a:lstStyle/>
                    <a:p>
                      <a:pPr marR="0"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1. Доля детей в возрасте от 5 до 18 лет, охваченных дополнительным образованием (в %, на основе данных демографического прогноза), в абсолютных величинах (в тыс. человек)</a:t>
                      </a:r>
                      <a:endParaRPr lang="ru" sz="1300" u="none" strike="noStrike" cap="none" dirty="0"/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" sz="1300" i="1" u="none" strike="noStrike" cap="none" dirty="0"/>
                        <a:t>69%</a:t>
                      </a:r>
                    </a:p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" sz="1300" i="1" u="none" strike="noStrike" cap="none" dirty="0"/>
                        <a:t>350,26</a:t>
                      </a: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" sz="1300" u="none" strike="noStrike" cap="none" dirty="0"/>
                        <a:t>70%</a:t>
                      </a:r>
                    </a:p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" sz="1300" u="none" strike="noStrike" cap="none" dirty="0"/>
                        <a:t>399,39</a:t>
                      </a: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" sz="1300" u="none" strike="noStrike" cap="none" dirty="0"/>
                        <a:t>72%</a:t>
                      </a:r>
                    </a:p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" sz="1300" u="none" strike="noStrike" cap="none" dirty="0"/>
                        <a:t>431</a:t>
                      </a: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" sz="1300" u="none" strike="noStrike" cap="none" dirty="0"/>
                        <a:t>75%</a:t>
                      </a:r>
                    </a:p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" sz="1300" u="none" strike="noStrike" cap="none" dirty="0"/>
                        <a:t>417</a:t>
                      </a: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" sz="1300" u="none" strike="noStrike" cap="none" dirty="0"/>
                        <a:t>75%</a:t>
                      </a:r>
                    </a:p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" sz="1300" u="none" strike="noStrike" cap="none" dirty="0"/>
                        <a:t>425</a:t>
                      </a: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" sz="1300" u="none" strike="noStrike" cap="none" dirty="0"/>
                        <a:t>75%</a:t>
                      </a:r>
                    </a:p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" sz="1300" u="none" strike="noStrike" cap="none" dirty="0"/>
                        <a:t>431,7</a:t>
                      </a: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5983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25000"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2. Минимальная для всех муниципалитетов Челябинской области доля модернизированных мест для реализации образовательных программ нового качества, обеспеченных квалифицированными педагогами, прошедшими обучение по современным программам подготовки специалистов системы дополнительного образования детей (%) (техническая и естественнонаучные направленности)</a:t>
                      </a:r>
                    </a:p>
                    <a:p>
                      <a:pPr marR="0"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endParaRPr lang="ru" sz="1300" dirty="0"/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" sz="1300" i="1" u="none" strike="noStrike" cap="none" dirty="0"/>
                        <a:t>-</a:t>
                      </a: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" sz="1300" u="none" strike="noStrike" cap="none" dirty="0"/>
                        <a:t>-</a:t>
                      </a: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" sz="1300" u="none" strike="noStrike" cap="none" dirty="0"/>
                        <a:t>2,8%</a:t>
                      </a: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" sz="1300" u="none" strike="noStrike" cap="none" dirty="0"/>
                        <a:t>4,8%</a:t>
                      </a: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" sz="1300" u="none" strike="noStrike" cap="none" dirty="0"/>
                        <a:t>6,8%</a:t>
                      </a: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" sz="1300" u="none" strike="noStrike" cap="none" dirty="0"/>
                        <a:t>8,8%</a:t>
                      </a: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112" name="Shape 112"/>
          <p:cNvSpPr txBox="1"/>
          <p:nvPr/>
        </p:nvSpPr>
        <p:spPr>
          <a:xfrm>
            <a:off x="325575" y="6313050"/>
            <a:ext cx="6585000" cy="366600"/>
          </a:xfrm>
          <a:prstGeom prst="rect">
            <a:avLst/>
          </a:prstGeom>
          <a:noFill/>
          <a:ln>
            <a:noFill/>
          </a:ln>
        </p:spPr>
        <p:txBody>
          <a:bodyPr lIns="80150" tIns="80150" rIns="80150" bIns="8015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ru" sz="1200">
                <a:solidFill>
                  <a:schemeClr val="dk1"/>
                </a:solidFill>
              </a:rPr>
              <a:t>Проектный офис Министерства образования и науки Челябинской области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 txBox="1"/>
          <p:nvPr/>
        </p:nvSpPr>
        <p:spPr>
          <a:xfrm>
            <a:off x="8016075" y="6313050"/>
            <a:ext cx="1062000" cy="366600"/>
          </a:xfrm>
          <a:prstGeom prst="rect">
            <a:avLst/>
          </a:prstGeom>
          <a:noFill/>
          <a:ln>
            <a:noFill/>
          </a:ln>
        </p:spPr>
        <p:txBody>
          <a:bodyPr lIns="80150" tIns="80150" rIns="80150" bIns="8015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None/>
            </a:pPr>
            <a:r>
              <a:rPr lang="ru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</a:t>
            </a:r>
          </a:p>
        </p:txBody>
      </p:sp>
      <p:pic>
        <p:nvPicPr>
          <p:cNvPr id="118" name="Shape 1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01025" y="216350"/>
            <a:ext cx="701750" cy="903124"/>
          </a:xfrm>
          <a:prstGeom prst="rect">
            <a:avLst/>
          </a:prstGeom>
          <a:noFill/>
          <a:ln>
            <a:noFill/>
          </a:ln>
        </p:spPr>
      </p:pic>
      <p:sp>
        <p:nvSpPr>
          <p:cNvPr id="119" name="Shape 119"/>
          <p:cNvSpPr txBox="1"/>
          <p:nvPr/>
        </p:nvSpPr>
        <p:spPr>
          <a:xfrm>
            <a:off x="1160925" y="346820"/>
            <a:ext cx="7033200" cy="705915"/>
          </a:xfrm>
          <a:prstGeom prst="rect">
            <a:avLst/>
          </a:prstGeom>
          <a:noFill/>
          <a:ln>
            <a:noFill/>
          </a:ln>
        </p:spPr>
        <p:txBody>
          <a:bodyPr lIns="80150" tIns="80150" rIns="80150" bIns="80150" anchor="t" anchorCtr="0">
            <a:noAutofit/>
          </a:bodyPr>
          <a:lstStyle/>
          <a:p>
            <a:pPr marR="0" lvl="0" rtl="0">
              <a:spcBef>
                <a:spcPts val="0"/>
              </a:spcBef>
              <a:buNone/>
            </a:pPr>
            <a:r>
              <a:rPr lang="ru" sz="24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Результаты проекта</a:t>
            </a:r>
          </a:p>
        </p:txBody>
      </p:sp>
      <p:sp>
        <p:nvSpPr>
          <p:cNvPr id="120" name="Shape 120"/>
          <p:cNvSpPr txBox="1"/>
          <p:nvPr/>
        </p:nvSpPr>
        <p:spPr>
          <a:xfrm>
            <a:off x="401775" y="1252953"/>
            <a:ext cx="8418697" cy="3112152"/>
          </a:xfrm>
          <a:prstGeom prst="rect">
            <a:avLst/>
          </a:prstGeom>
          <a:gradFill>
            <a:gsLst>
              <a:gs pos="0">
                <a:srgbClr val="FFF6DB"/>
              </a:gs>
              <a:gs pos="100000">
                <a:srgbClr val="FAD25C"/>
              </a:gs>
            </a:gsLst>
            <a:lin ang="5400012" scaled="0"/>
          </a:gradFill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just"/>
            <a:r>
              <a:rPr lang="ru-RU" sz="1600" dirty="0"/>
              <a:t>1. Во всех муниципалитетах Челябинской области функционируют системы дополнительного образования детей, которые обеспечивают реализацию дополнительных образовательных программ, соответствующих интересам детей и их родителей и  потребностям социально-экономического и технологического развития региона.</a:t>
            </a:r>
          </a:p>
          <a:p>
            <a:pPr lvl="0" algn="just"/>
            <a:r>
              <a:rPr lang="ru-RU" sz="1600" dirty="0"/>
              <a:t>2. Функционирует модельный центр дополнительного образования детей, реализующий задачи ресурсного, учебно-методического, организационного, </a:t>
            </a:r>
            <a:r>
              <a:rPr lang="ru-RU" sz="1600" dirty="0" err="1"/>
              <a:t>экпертно</a:t>
            </a:r>
            <a:r>
              <a:rPr lang="ru-RU" sz="1600" dirty="0"/>
              <a:t>-консультационного центра в региональной системе дополнительного образования детей.</a:t>
            </a:r>
          </a:p>
          <a:p>
            <a:pPr lvl="0" algn="just"/>
            <a:r>
              <a:rPr lang="ru-RU" sz="1600" dirty="0"/>
              <a:t>3. Функционирует общедоступный региональный навигатор (информационный портал) дополнительных образовательных программ.</a:t>
            </a:r>
          </a:p>
          <a:p>
            <a:pPr algn="just"/>
            <a:endParaRPr lang="ru-RU" sz="1600" dirty="0"/>
          </a:p>
        </p:txBody>
      </p:sp>
      <p:sp>
        <p:nvSpPr>
          <p:cNvPr id="122" name="Shape 122"/>
          <p:cNvSpPr txBox="1"/>
          <p:nvPr/>
        </p:nvSpPr>
        <p:spPr>
          <a:xfrm>
            <a:off x="401775" y="6313050"/>
            <a:ext cx="6585000" cy="366600"/>
          </a:xfrm>
          <a:prstGeom prst="rect">
            <a:avLst/>
          </a:prstGeom>
          <a:noFill/>
          <a:ln>
            <a:noFill/>
          </a:ln>
        </p:spPr>
        <p:txBody>
          <a:bodyPr lIns="80150" tIns="80150" rIns="80150" bIns="8015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ru" sz="1200">
                <a:solidFill>
                  <a:schemeClr val="dk1"/>
                </a:solidFill>
              </a:rPr>
              <a:t>Проектный офис Министерства образования и науки Челябинской области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 txBox="1"/>
          <p:nvPr/>
        </p:nvSpPr>
        <p:spPr>
          <a:xfrm>
            <a:off x="8016075" y="6313050"/>
            <a:ext cx="1062000" cy="366600"/>
          </a:xfrm>
          <a:prstGeom prst="rect">
            <a:avLst/>
          </a:prstGeom>
          <a:noFill/>
          <a:ln>
            <a:noFill/>
          </a:ln>
        </p:spPr>
        <p:txBody>
          <a:bodyPr lIns="80150" tIns="80150" rIns="80150" bIns="8015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None/>
            </a:pPr>
            <a:r>
              <a:rPr lang="ru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</a:t>
            </a:r>
          </a:p>
        </p:txBody>
      </p:sp>
      <p:pic>
        <p:nvPicPr>
          <p:cNvPr id="128" name="Shape 12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01025" y="216350"/>
            <a:ext cx="701750" cy="903124"/>
          </a:xfrm>
          <a:prstGeom prst="rect">
            <a:avLst/>
          </a:prstGeom>
          <a:noFill/>
          <a:ln>
            <a:noFill/>
          </a:ln>
        </p:spPr>
      </p:pic>
      <p:sp>
        <p:nvSpPr>
          <p:cNvPr id="129" name="Shape 129"/>
          <p:cNvSpPr txBox="1"/>
          <p:nvPr/>
        </p:nvSpPr>
        <p:spPr>
          <a:xfrm>
            <a:off x="1115616" y="548680"/>
            <a:ext cx="7033200" cy="471600"/>
          </a:xfrm>
          <a:prstGeom prst="rect">
            <a:avLst/>
          </a:prstGeom>
          <a:noFill/>
          <a:ln>
            <a:noFill/>
          </a:ln>
        </p:spPr>
        <p:txBody>
          <a:bodyPr lIns="80150" tIns="80150" rIns="80150" bIns="80150" anchor="t" anchorCtr="0">
            <a:noAutofit/>
          </a:bodyPr>
          <a:lstStyle/>
          <a:p>
            <a:pPr marR="0" lvl="0" rtl="0">
              <a:spcBef>
                <a:spcPts val="0"/>
              </a:spcBef>
              <a:buNone/>
            </a:pPr>
            <a:r>
              <a:rPr lang="ru" sz="24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 Бюджет проекта</a:t>
            </a:r>
          </a:p>
        </p:txBody>
      </p:sp>
      <p:graphicFrame>
        <p:nvGraphicFramePr>
          <p:cNvPr id="131" name="Shape 131"/>
          <p:cNvGraphicFramePr/>
          <p:nvPr>
            <p:extLst>
              <p:ext uri="{D42A27DB-BD31-4B8C-83A1-F6EECF244321}">
                <p14:modId xmlns:p14="http://schemas.microsoft.com/office/powerpoint/2010/main" xmlns="" val="1287607750"/>
              </p:ext>
            </p:extLst>
          </p:nvPr>
        </p:nvGraphicFramePr>
        <p:xfrm>
          <a:off x="264412" y="1715535"/>
          <a:ext cx="8735608" cy="3890633"/>
        </p:xfrm>
        <a:graphic>
          <a:graphicData uri="http://schemas.openxmlformats.org/drawingml/2006/table">
            <a:tbl>
              <a:tblPr>
                <a:noFill/>
                <a:tableStyleId>{DB50463B-FA9C-4A1C-95E4-C905320C5E72}</a:tableStyleId>
              </a:tblPr>
              <a:tblGrid>
                <a:gridCol w="192979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82533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7192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96230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957162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011414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977683">
                  <a:extLst>
                    <a:ext uri="{9D8B030D-6E8A-4147-A177-3AD203B41FA5}">
                      <a16:colId xmlns:a16="http://schemas.microsoft.com/office/drawing/2014/main" xmlns="" val="3098116201"/>
                    </a:ext>
                  </a:extLst>
                </a:gridCol>
              </a:tblGrid>
              <a:tr h="430025">
                <a:tc rowSpan="2"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" sz="1600" b="1" u="none" strike="noStrike" cap="none" dirty="0">
                          <a:solidFill>
                            <a:srgbClr val="000000"/>
                          </a:solidFill>
                        </a:rPr>
                        <a:t>Источники финансирования</a:t>
                      </a: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" sz="1600" b="1" u="none" strike="noStrike" cap="none">
                          <a:solidFill>
                            <a:srgbClr val="000000"/>
                          </a:solidFill>
                        </a:rPr>
                        <a:t>Год реализации</a:t>
                      </a: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" sz="1600" b="1" u="none" strike="noStrike" cap="none">
                          <a:solidFill>
                            <a:srgbClr val="000000"/>
                          </a:solidFill>
                        </a:rPr>
                        <a:t>Всего</a:t>
                      </a: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860050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" sz="1600" b="1" u="none" strike="noStrike" cap="none">
                          <a:solidFill>
                            <a:srgbClr val="000000"/>
                          </a:solidFill>
                        </a:rPr>
                        <a:t>2017</a:t>
                      </a: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" sz="1600" b="1" u="none" strike="noStrike" cap="none" dirty="0">
                          <a:solidFill>
                            <a:srgbClr val="000000"/>
                          </a:solidFill>
                        </a:rPr>
                        <a:t>2018</a:t>
                      </a: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" sz="1600" b="1" u="none" strike="noStrike" cap="none" dirty="0">
                          <a:solidFill>
                            <a:srgbClr val="000000"/>
                          </a:solidFill>
                        </a:rPr>
                        <a:t>2019</a:t>
                      </a: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" sz="1600" b="1" u="none" strike="noStrike" cap="none" dirty="0">
                          <a:solidFill>
                            <a:srgbClr val="000000"/>
                          </a:solidFill>
                        </a:rPr>
                        <a:t>2020-2025</a:t>
                      </a: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endParaRPr lang="ru" sz="1600" b="1" u="none" strike="noStrike" cap="none" dirty="0">
                        <a:solidFill>
                          <a:srgbClr val="000000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88400">
                <a:tc rowSpan="3">
                  <a:txBody>
                    <a:bodyPr/>
                    <a:lstStyle/>
                    <a:p>
                      <a:pPr marL="7620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" sz="1600" u="none" strike="noStrike" cap="none" dirty="0">
                          <a:solidFill>
                            <a:srgbClr val="000000"/>
                          </a:solidFill>
                        </a:rPr>
                        <a:t>Бюджетные источники, </a:t>
                      </a:r>
                    </a:p>
                    <a:p>
                      <a:pPr marL="7620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-RU" sz="1600" u="none" strike="noStrike" cap="none" dirty="0" smtClean="0">
                          <a:solidFill>
                            <a:srgbClr val="000000"/>
                          </a:solidFill>
                        </a:rPr>
                        <a:t>м</a:t>
                      </a:r>
                      <a:r>
                        <a:rPr lang="ru" sz="1600" u="none" strike="noStrike" cap="none" dirty="0" smtClean="0">
                          <a:solidFill>
                            <a:srgbClr val="000000"/>
                          </a:solidFill>
                        </a:rPr>
                        <a:t>лн. </a:t>
                      </a:r>
                      <a:r>
                        <a:rPr lang="ru" sz="1600" u="none" strike="noStrike" cap="none" dirty="0">
                          <a:solidFill>
                            <a:srgbClr val="000000"/>
                          </a:solidFill>
                        </a:rPr>
                        <a:t>руб.</a:t>
                      </a: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620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" sz="1600" u="none" strike="noStrike" cap="none">
                          <a:solidFill>
                            <a:srgbClr val="000000"/>
                          </a:solidFill>
                        </a:rPr>
                        <a:t>Федеральный бюджет</a:t>
                      </a: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" sz="1600" u="none" strike="noStrike" cap="none" dirty="0">
                          <a:solidFill>
                            <a:srgbClr val="000000"/>
                          </a:solidFill>
                        </a:rPr>
                        <a:t>0</a:t>
                      </a:r>
                      <a:endParaRPr lang="ru" sz="1600" dirty="0"/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" sz="1600" u="none" strike="noStrike" cap="none" dirty="0">
                          <a:solidFill>
                            <a:srgbClr val="000000"/>
                          </a:solidFill>
                        </a:rPr>
                        <a:t>65,0</a:t>
                      </a:r>
                      <a:endParaRPr lang="ru" sz="1600" dirty="0"/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" sz="1600" u="none" strike="noStrike" cap="none" dirty="0">
                          <a:solidFill>
                            <a:srgbClr val="000000"/>
                          </a:solidFill>
                        </a:rPr>
                        <a:t>65,0</a:t>
                      </a: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" sz="1600" u="none" strike="noStrike" cap="none" dirty="0">
                          <a:solidFill>
                            <a:srgbClr val="000000"/>
                          </a:solidFill>
                        </a:rPr>
                        <a:t>65,0</a:t>
                      </a: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" sz="1600" u="none" strike="noStrike" cap="none">
                          <a:solidFill>
                            <a:srgbClr val="000000"/>
                          </a:solidFill>
                        </a:rPr>
                        <a:t>195,0</a:t>
                      </a:r>
                      <a:endParaRPr lang="ru" sz="1600" u="none" strike="noStrike" cap="none" dirty="0">
                        <a:solidFill>
                          <a:srgbClr val="000000"/>
                        </a:solidFill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155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6200" marR="0" lvl="0" indent="0" algn="ctr" rtl="0">
                        <a:lnSpc>
                          <a:spcPct val="116428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" sz="1600" u="none" strike="noStrike" cap="none">
                          <a:solidFill>
                            <a:srgbClr val="000000"/>
                          </a:solidFill>
                        </a:rPr>
                        <a:t>Областной бюджет</a:t>
                      </a: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" sz="1600" u="none" strike="noStrike" cap="none" dirty="0">
                          <a:solidFill>
                            <a:srgbClr val="000000"/>
                          </a:solidFill>
                        </a:rPr>
                        <a:t>112,2098</a:t>
                      </a: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" sz="1600" dirty="0"/>
                        <a:t>112,9469</a:t>
                      </a: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" sz="1600" u="none" strike="noStrike" cap="none" dirty="0">
                          <a:solidFill>
                            <a:srgbClr val="000000"/>
                          </a:solidFill>
                        </a:rPr>
                        <a:t>112,8369</a:t>
                      </a: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" sz="1600" u="none" strike="noStrike" cap="none" dirty="0">
                          <a:solidFill>
                            <a:srgbClr val="000000"/>
                          </a:solidFill>
                        </a:rPr>
                        <a:t>672,6384</a:t>
                      </a: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" sz="1600"/>
                        <a:t>1010,632</a:t>
                      </a:r>
                      <a:endParaRPr lang="ru" sz="1600" u="none" strike="noStrike" cap="none" dirty="0">
                        <a:solidFill>
                          <a:srgbClr val="000000"/>
                        </a:solidFill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155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6200" marR="0" lvl="0" indent="0" algn="ctr" rtl="0">
                        <a:lnSpc>
                          <a:spcPct val="116428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" sz="1600" u="none" strike="noStrike" cap="none">
                          <a:solidFill>
                            <a:srgbClr val="000000"/>
                          </a:solidFill>
                        </a:rPr>
                        <a:t>Местный бюджет</a:t>
                      </a: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endParaRPr lang="ru" sz="1600" u="none" strike="noStrike" cap="none" dirty="0">
                        <a:solidFill>
                          <a:srgbClr val="000000"/>
                        </a:solidFill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" sz="1600" u="none" strike="noStrike" cap="none" dirty="0">
                          <a:solidFill>
                            <a:srgbClr val="000000"/>
                          </a:solidFill>
                        </a:rPr>
                        <a:t>1,0</a:t>
                      </a: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" sz="1600" u="none" strike="noStrike" cap="none" dirty="0">
                          <a:solidFill>
                            <a:srgbClr val="000000"/>
                          </a:solidFill>
                        </a:rPr>
                        <a:t>1,0</a:t>
                      </a: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" sz="1600" u="none" strike="noStrike" cap="none" dirty="0">
                          <a:solidFill>
                            <a:srgbClr val="000000"/>
                          </a:solidFill>
                        </a:rPr>
                        <a:t>1,0</a:t>
                      </a: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" sz="1600" u="none" strike="noStrike" cap="none" dirty="0">
                          <a:solidFill>
                            <a:srgbClr val="000000"/>
                          </a:solidFill>
                        </a:rPr>
                        <a:t>3,0</a:t>
                      </a: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15500">
                <a:tc gridSpan="2">
                  <a:txBody>
                    <a:bodyPr/>
                    <a:lstStyle/>
                    <a:p>
                      <a:pPr marL="76200" marR="0" lvl="0" indent="0" algn="ctr" rtl="0">
                        <a:lnSpc>
                          <a:spcPct val="116428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" sz="1600" u="none" strike="noStrike" cap="none">
                          <a:solidFill>
                            <a:srgbClr val="000000"/>
                          </a:solidFill>
                        </a:rPr>
                        <a:t>Внебюджетные источники, </a:t>
                      </a:r>
                      <a:r>
                        <a:rPr lang="ru" sz="1600" u="none" strike="noStrike" cap="none" smtClean="0">
                          <a:solidFill>
                            <a:srgbClr val="000000"/>
                          </a:solidFill>
                        </a:rPr>
                        <a:t>млн. </a:t>
                      </a:r>
                      <a:r>
                        <a:rPr lang="ru" sz="1600" u="none" strike="noStrike" cap="none" dirty="0">
                          <a:solidFill>
                            <a:srgbClr val="000000"/>
                          </a:solidFill>
                        </a:rPr>
                        <a:t>руб.</a:t>
                      </a: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-RU" sz="1600" u="none" strike="noStrike" cap="none" dirty="0"/>
                        <a:t>уточняется</a:t>
                      </a:r>
                      <a:endParaRPr lang="ru" sz="1600" u="none" strike="noStrike" cap="none" dirty="0"/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endParaRPr lang="ru" sz="1600" u="none" strike="noStrike" cap="none" dirty="0"/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endParaRPr lang="ru" sz="1600" u="none" strike="noStrike" cap="none" dirty="0"/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endParaRPr lang="ru" sz="1600" u="none" strike="noStrike" cap="none" dirty="0"/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15500">
                <a:tc gridSpan="2">
                  <a:txBody>
                    <a:bodyPr/>
                    <a:lstStyle/>
                    <a:p>
                      <a:pPr marL="76200" marR="0" lvl="0" indent="0" algn="ctr" rtl="0">
                        <a:lnSpc>
                          <a:spcPct val="116428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" sz="1600" b="1" u="none" strike="noStrike" cap="none">
                          <a:solidFill>
                            <a:srgbClr val="000000"/>
                          </a:solidFill>
                        </a:rPr>
                        <a:t>Итого</a:t>
                      </a:r>
                      <a:r>
                        <a:rPr lang="ru" sz="1600" b="1"/>
                        <a:t>:</a:t>
                      </a: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" sz="1600" b="1" u="none" strike="noStrike" cap="none" dirty="0">
                          <a:solidFill>
                            <a:srgbClr val="000000"/>
                          </a:solidFill>
                        </a:rPr>
                        <a:t>112,2098</a:t>
                      </a: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" sz="1600" b="1" u="none" strike="noStrike" cap="none" dirty="0">
                          <a:solidFill>
                            <a:srgbClr val="000000"/>
                          </a:solidFill>
                        </a:rPr>
                        <a:t>178,9469</a:t>
                      </a:r>
                      <a:endParaRPr lang="ru" sz="1600" b="1" dirty="0"/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" sz="1600" b="1" u="none" strike="noStrike" cap="none" dirty="0">
                          <a:solidFill>
                            <a:srgbClr val="000000"/>
                          </a:solidFill>
                        </a:rPr>
                        <a:t>178,8369</a:t>
                      </a: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" sz="1600" b="1" u="none" strike="noStrike" cap="none" dirty="0">
                          <a:solidFill>
                            <a:srgbClr val="000000"/>
                          </a:solidFill>
                        </a:rPr>
                        <a:t>738,6384</a:t>
                      </a: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" sz="1600" b="1" dirty="0"/>
                        <a:t>1208,632</a:t>
                      </a:r>
                      <a:endParaRPr lang="ru" sz="1600" b="1" u="none" strike="noStrike" cap="none" dirty="0">
                        <a:solidFill>
                          <a:srgbClr val="000000"/>
                        </a:solidFill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132" name="Shape 132"/>
          <p:cNvSpPr txBox="1"/>
          <p:nvPr/>
        </p:nvSpPr>
        <p:spPr>
          <a:xfrm>
            <a:off x="325575" y="6313050"/>
            <a:ext cx="6585000" cy="366600"/>
          </a:xfrm>
          <a:prstGeom prst="rect">
            <a:avLst/>
          </a:prstGeom>
          <a:noFill/>
          <a:ln>
            <a:noFill/>
          </a:ln>
        </p:spPr>
        <p:txBody>
          <a:bodyPr lIns="80150" tIns="80150" rIns="80150" bIns="8015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ru" sz="1200">
                <a:solidFill>
                  <a:schemeClr val="dk1"/>
                </a:solidFill>
              </a:rPr>
              <a:t>Проектный офис Министерства образования и науки Челябинской области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 txBox="1"/>
          <p:nvPr/>
        </p:nvSpPr>
        <p:spPr>
          <a:xfrm>
            <a:off x="8016075" y="6313050"/>
            <a:ext cx="1062000" cy="366600"/>
          </a:xfrm>
          <a:prstGeom prst="rect">
            <a:avLst/>
          </a:prstGeom>
          <a:noFill/>
          <a:ln>
            <a:noFill/>
          </a:ln>
        </p:spPr>
        <p:txBody>
          <a:bodyPr lIns="80150" tIns="80150" rIns="80150" bIns="8015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None/>
            </a:pPr>
            <a:r>
              <a:rPr lang="ru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5</a:t>
            </a:r>
          </a:p>
        </p:txBody>
      </p:sp>
      <p:pic>
        <p:nvPicPr>
          <p:cNvPr id="138" name="Shape 13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01025" y="216350"/>
            <a:ext cx="701750" cy="903124"/>
          </a:xfrm>
          <a:prstGeom prst="rect">
            <a:avLst/>
          </a:prstGeom>
          <a:noFill/>
          <a:ln>
            <a:noFill/>
          </a:ln>
        </p:spPr>
      </p:pic>
      <p:sp>
        <p:nvSpPr>
          <p:cNvPr id="139" name="Shape 139"/>
          <p:cNvSpPr txBox="1"/>
          <p:nvPr/>
        </p:nvSpPr>
        <p:spPr>
          <a:xfrm>
            <a:off x="1160925" y="346821"/>
            <a:ext cx="7033200" cy="471600"/>
          </a:xfrm>
          <a:prstGeom prst="rect">
            <a:avLst/>
          </a:prstGeom>
          <a:noFill/>
          <a:ln>
            <a:noFill/>
          </a:ln>
        </p:spPr>
        <p:txBody>
          <a:bodyPr lIns="80150" tIns="80150" rIns="80150" bIns="80150" anchor="t" anchorCtr="0">
            <a:noAutofit/>
          </a:bodyPr>
          <a:lstStyle/>
          <a:p>
            <a:pPr marR="0" lvl="0" rtl="0">
              <a:spcBef>
                <a:spcPts val="0"/>
              </a:spcBef>
              <a:buNone/>
            </a:pPr>
            <a:r>
              <a:rPr lang="ru" sz="24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 Ключевые риски проекта</a:t>
            </a:r>
          </a:p>
        </p:txBody>
      </p:sp>
      <p:graphicFrame>
        <p:nvGraphicFramePr>
          <p:cNvPr id="140" name="Shape 140"/>
          <p:cNvGraphicFramePr/>
          <p:nvPr>
            <p:extLst>
              <p:ext uri="{D42A27DB-BD31-4B8C-83A1-F6EECF244321}">
                <p14:modId xmlns:p14="http://schemas.microsoft.com/office/powerpoint/2010/main" xmlns="" val="603539075"/>
              </p:ext>
            </p:extLst>
          </p:nvPr>
        </p:nvGraphicFramePr>
        <p:xfrm>
          <a:off x="273158" y="1126187"/>
          <a:ext cx="8691330" cy="5084843"/>
        </p:xfrm>
        <a:graphic>
          <a:graphicData uri="http://schemas.openxmlformats.org/drawingml/2006/table">
            <a:tbl>
              <a:tblPr>
                <a:noFill/>
                <a:tableStyleId>{7FF5C6EE-9F41-4F42-9932-33DB83A03035}</a:tableStyleId>
              </a:tblPr>
              <a:tblGrid>
                <a:gridCol w="39410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32867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65947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330908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635657"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68750"/>
                        <a:buFont typeface="Arial"/>
                        <a:buNone/>
                      </a:pPr>
                      <a:r>
                        <a:rPr lang="ru" sz="1600" b="1" dirty="0">
                          <a:solidFill>
                            <a:schemeClr val="dk1"/>
                          </a:solidFill>
                        </a:rPr>
                        <a:t>№</a:t>
                      </a:r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ru" sz="1600" b="1"/>
                        <a:t>Наименование риска</a:t>
                      </a:r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68750"/>
                        <a:buFont typeface="Arial"/>
                        <a:buNone/>
                      </a:pPr>
                      <a:r>
                        <a:rPr lang="ru" sz="1600" b="1">
                          <a:solidFill>
                            <a:schemeClr val="dk1"/>
                          </a:solidFill>
                        </a:rPr>
                        <a:t>Ожидаемые последствия</a:t>
                      </a:r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68750"/>
                        <a:buFont typeface="Arial"/>
                        <a:buNone/>
                      </a:pPr>
                      <a:r>
                        <a:rPr lang="ru" sz="1600" b="1">
                          <a:solidFill>
                            <a:schemeClr val="dk1"/>
                          </a:solidFill>
                        </a:rPr>
                        <a:t>Мероприятия по предупреждению</a:t>
                      </a:r>
                    </a:p>
                  </a:txBody>
                  <a:tcPr marL="91425" marR="91425" marT="91425" marB="91425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912203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ru" sz="1600"/>
                        <a:t>1.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Предполагаемый сдвиг возрастной структуры детей в сторону старших школьных возрастов</a:t>
                      </a:r>
                      <a:endParaRPr lang="ru" sz="1400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just">
                        <a:spcBef>
                          <a:spcPts val="0"/>
                        </a:spcBef>
                        <a:buNone/>
                      </a:pPr>
                      <a:r>
                        <a:rPr lang="ru-RU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Снижение охвата детей старших школьных возрастов</a:t>
                      </a:r>
                      <a:endParaRPr lang="ru" sz="1400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Расширение предложения дополнительных общеобразовательных программ и повышение их доступности для детей старших школьных возрастов</a:t>
                      </a:r>
                      <a:endParaRPr lang="ru" sz="1400" dirty="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20080"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ru" sz="1600"/>
                        <a:t>2.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Отсутствие достаточных стимулов для прихода молодых кадров на работу в сферу </a:t>
                      </a:r>
                      <a:r>
                        <a:rPr lang="ru-RU" sz="1400" b="0" i="0" u="none" strike="noStrike" cap="none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доп.образования</a:t>
                      </a:r>
                      <a:r>
                        <a:rPr lang="ru-RU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 </a:t>
                      </a:r>
                      <a:endParaRPr lang="ru" sz="1400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just">
                        <a:spcBef>
                          <a:spcPts val="0"/>
                        </a:spcBef>
                        <a:buNone/>
                      </a:pPr>
                      <a:r>
                        <a:rPr lang="ru-RU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«старение» кадров</a:t>
                      </a:r>
                      <a:endParaRPr lang="ru" sz="1400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Адресные меры материальной и нематериальной поддержки</a:t>
                      </a:r>
                      <a:endParaRPr lang="ru" sz="1400" dirty="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126868"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ru" sz="1600" dirty="0"/>
                        <a:t>3.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Разрыв в качестве результатов задач проекта между городскими и сельскими территориями, в том числе неравных условий для реализации современных программ, недостаточных кадровых, финансовых  ресурсов </a:t>
                      </a:r>
                      <a:r>
                        <a:rPr lang="ru-RU" sz="1400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lvl="0" algn="just">
                        <a:spcBef>
                          <a:spcPts val="0"/>
                        </a:spcBef>
                        <a:buNone/>
                      </a:pPr>
                      <a:r>
                        <a:rPr lang="ru-RU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Низкая обеспеченность доступным качественным дополнительным образованием</a:t>
                      </a:r>
                      <a:endParaRPr lang="ru" sz="1400" dirty="0">
                        <a:latin typeface="+mn-lt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Развитие системы наставничества молодых педагогов</a:t>
                      </a:r>
                    </a:p>
                    <a:p>
                      <a:pPr algn="just"/>
                      <a:r>
                        <a:rPr lang="ru-RU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Стимулирование механизмов государственно-частного и социального партнерства и привлечения частных инвестиций</a:t>
                      </a:r>
                      <a:endParaRPr lang="ru" sz="1400" dirty="0">
                        <a:latin typeface="+mn-lt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xmlns="" val="4250397155"/>
                  </a:ext>
                </a:extLst>
              </a:tr>
              <a:tr h="869549"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ru" sz="1600" dirty="0"/>
                        <a:t>4.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Отклонение заявительных документов и непредоставление субсидий из федерального бюджета </a:t>
                      </a:r>
                      <a:endParaRPr lang="ru" sz="1400" dirty="0">
                        <a:latin typeface="+mn-lt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just">
                        <a:spcBef>
                          <a:spcPts val="0"/>
                        </a:spcBef>
                        <a:buNone/>
                      </a:pPr>
                      <a:r>
                        <a:rPr lang="ru-RU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Невозможность реализации мероприятий </a:t>
                      </a:r>
                      <a:endParaRPr lang="ru" sz="1400" dirty="0">
                        <a:latin typeface="+mn-lt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Оптимизация этапов проекта, </a:t>
                      </a:r>
                      <a:r>
                        <a:rPr lang="ru-RU" sz="1400" b="0" i="0" u="none" strike="noStrike" cap="none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приоритизация</a:t>
                      </a:r>
                      <a:r>
                        <a:rPr lang="ru-RU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 в решении вопросов финансирования отрасли</a:t>
                      </a:r>
                      <a:endParaRPr lang="ru" sz="1400" dirty="0">
                        <a:latin typeface="+mn-lt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xmlns="" val="4190928893"/>
                  </a:ext>
                </a:extLst>
              </a:tr>
            </a:tbl>
          </a:graphicData>
        </a:graphic>
      </p:graphicFrame>
      <p:sp>
        <p:nvSpPr>
          <p:cNvPr id="141" name="Shape 141"/>
          <p:cNvSpPr txBox="1"/>
          <p:nvPr/>
        </p:nvSpPr>
        <p:spPr>
          <a:xfrm>
            <a:off x="325575" y="6313050"/>
            <a:ext cx="6585000" cy="366600"/>
          </a:xfrm>
          <a:prstGeom prst="rect">
            <a:avLst/>
          </a:prstGeom>
          <a:noFill/>
          <a:ln>
            <a:noFill/>
          </a:ln>
        </p:spPr>
        <p:txBody>
          <a:bodyPr lIns="80150" tIns="80150" rIns="80150" bIns="8015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ru" sz="1200">
                <a:solidFill>
                  <a:schemeClr val="dk1"/>
                </a:solidFill>
              </a:rPr>
              <a:t>Проектный офис Министерства образования и науки Челябинской области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 txBox="1"/>
          <p:nvPr/>
        </p:nvSpPr>
        <p:spPr>
          <a:xfrm>
            <a:off x="8016075" y="6313050"/>
            <a:ext cx="1062000" cy="366600"/>
          </a:xfrm>
          <a:prstGeom prst="rect">
            <a:avLst/>
          </a:prstGeom>
          <a:noFill/>
          <a:ln>
            <a:noFill/>
          </a:ln>
        </p:spPr>
        <p:txBody>
          <a:bodyPr lIns="80150" tIns="80150" rIns="80150" bIns="8015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None/>
            </a:pPr>
            <a:r>
              <a:rPr lang="ru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8</a:t>
            </a:r>
          </a:p>
        </p:txBody>
      </p:sp>
      <p:pic>
        <p:nvPicPr>
          <p:cNvPr id="157" name="Shape 15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01025" y="216350"/>
            <a:ext cx="701750" cy="903124"/>
          </a:xfrm>
          <a:prstGeom prst="rect">
            <a:avLst/>
          </a:prstGeom>
          <a:noFill/>
          <a:ln>
            <a:noFill/>
          </a:ln>
        </p:spPr>
      </p:pic>
      <p:sp>
        <p:nvSpPr>
          <p:cNvPr id="158" name="Shape 158"/>
          <p:cNvSpPr txBox="1"/>
          <p:nvPr/>
        </p:nvSpPr>
        <p:spPr>
          <a:xfrm>
            <a:off x="1160925" y="346821"/>
            <a:ext cx="7033200" cy="471600"/>
          </a:xfrm>
          <a:prstGeom prst="rect">
            <a:avLst/>
          </a:prstGeom>
          <a:noFill/>
          <a:ln>
            <a:noFill/>
          </a:ln>
        </p:spPr>
        <p:txBody>
          <a:bodyPr lIns="80150" tIns="80150" rIns="80150" bIns="80150" anchor="t" anchorCtr="0">
            <a:noAutofit/>
          </a:bodyPr>
          <a:lstStyle/>
          <a:p>
            <a:pPr marR="0" lvl="0" rtl="0">
              <a:spcBef>
                <a:spcPts val="0"/>
              </a:spcBef>
              <a:buNone/>
            </a:pPr>
            <a:r>
              <a:rPr lang="ru" sz="24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6. Описание проекта</a:t>
            </a:r>
          </a:p>
        </p:txBody>
      </p:sp>
      <p:graphicFrame>
        <p:nvGraphicFramePr>
          <p:cNvPr id="159" name="Shape 159"/>
          <p:cNvGraphicFramePr/>
          <p:nvPr>
            <p:extLst>
              <p:ext uri="{D42A27DB-BD31-4B8C-83A1-F6EECF244321}">
                <p14:modId xmlns:p14="http://schemas.microsoft.com/office/powerpoint/2010/main" xmlns="" val="2427901803"/>
              </p:ext>
            </p:extLst>
          </p:nvPr>
        </p:nvGraphicFramePr>
        <p:xfrm>
          <a:off x="301025" y="1138713"/>
          <a:ext cx="8528725" cy="4772715"/>
        </p:xfrm>
        <a:graphic>
          <a:graphicData uri="http://schemas.openxmlformats.org/drawingml/2006/table">
            <a:tbl>
              <a:tblPr>
                <a:noFill/>
                <a:tableStyleId>{7FF5C6EE-9F41-4F42-9932-33DB83A03035}</a:tableStyleId>
              </a:tblPr>
              <a:tblGrid>
                <a:gridCol w="185415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67457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37625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ru" sz="1300" b="1" dirty="0">
                          <a:solidFill>
                            <a:srgbClr val="FFFFFF"/>
                          </a:solidFill>
                        </a:rPr>
                        <a:t>Связь с </a:t>
                      </a:r>
                      <a:r>
                        <a:rPr lang="ru" sz="1300" b="1" dirty="0" smtClean="0">
                          <a:solidFill>
                            <a:srgbClr val="FFFFFF"/>
                          </a:solidFill>
                        </a:rPr>
                        <a:t>государственными программами </a:t>
                      </a:r>
                      <a:r>
                        <a:rPr lang="ru" sz="1300" b="1" dirty="0">
                          <a:solidFill>
                            <a:srgbClr val="FFFFFF"/>
                          </a:solidFill>
                        </a:rPr>
                        <a:t>РФ</a:t>
                      </a:r>
                    </a:p>
                  </a:txBody>
                  <a:tcPr marL="91425" marR="91425" marT="91425" marB="91425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Государственная программа Российской Федерации "Развитие образования" на 2013 - 2020 годы, утвержденная постановлением Правительства Российской Федерации от 15 апреля 2014 г. № 295 </a:t>
                      </a:r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lang="ru" dirty="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1697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300" b="1" dirty="0">
                          <a:solidFill>
                            <a:srgbClr val="FFFFFF"/>
                          </a:solidFill>
                        </a:rPr>
                        <a:t>Взаимосвязь с другими проектами и программами</a:t>
                      </a:r>
                    </a:p>
                  </a:txBody>
                  <a:tcPr marL="91425" marR="91425" marT="91425" marB="91425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Федеральная целевая программа развития образования на 2016 - 2020 годы, утвержденная постановлением Правительства Российской Федерации от 23 мая 2015 г. № 497; </a:t>
                      </a:r>
                    </a:p>
                    <a:p>
                      <a:r>
                        <a:rPr lang="ru-RU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Национальная технологическая инициатива, утвержденная Постановлением Правительства Российской Федерации от 18 апреля 2016 г. № 317; </a:t>
                      </a:r>
                    </a:p>
                    <a:p>
                      <a:r>
                        <a:rPr lang="ru-RU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Концепция развития дополнительного образования детей, утвержденная распоряжением Правительства Российской Федерации от 4 сентября 2014 г. № 1726-р </a:t>
                      </a:r>
                    </a:p>
                    <a:p>
                      <a:endParaRPr lang="ru" dirty="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2933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300" b="1" dirty="0">
                          <a:solidFill>
                            <a:srgbClr val="FFFFFF"/>
                          </a:solidFill>
                        </a:rPr>
                        <a:t>Формальные основания для инициации проекта</a:t>
                      </a:r>
                    </a:p>
                  </a:txBody>
                  <a:tcPr marL="91425" marR="91425" marT="91425" marB="91425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Проект направлен на достижение цели, определенной Указом Президента Российской Федерации от 7 мая 2012 г. № 599, в части увеличения охвата детей, обучающихся по дополнительным общеобразовательным программам</a:t>
                      </a:r>
                    </a:p>
                    <a:p>
                      <a:pPr lvl="0">
                        <a:spcBef>
                          <a:spcPts val="0"/>
                        </a:spcBef>
                        <a:buNone/>
                      </a:pPr>
                      <a:endParaRPr lang="ru" dirty="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160" name="Shape 160"/>
          <p:cNvSpPr txBox="1"/>
          <p:nvPr/>
        </p:nvSpPr>
        <p:spPr>
          <a:xfrm>
            <a:off x="325575" y="6313050"/>
            <a:ext cx="6585000" cy="366600"/>
          </a:xfrm>
          <a:prstGeom prst="rect">
            <a:avLst/>
          </a:prstGeom>
          <a:noFill/>
          <a:ln>
            <a:noFill/>
          </a:ln>
        </p:spPr>
        <p:txBody>
          <a:bodyPr lIns="80150" tIns="80150" rIns="80150" bIns="8015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ru" sz="1200">
                <a:solidFill>
                  <a:schemeClr val="dk1"/>
                </a:solidFill>
              </a:rPr>
              <a:t>Проектный офис Министерства образования и науки Челябинской области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Shape 165"/>
          <p:cNvSpPr txBox="1"/>
          <p:nvPr/>
        </p:nvSpPr>
        <p:spPr>
          <a:xfrm>
            <a:off x="8016075" y="6313050"/>
            <a:ext cx="1062000" cy="366600"/>
          </a:xfrm>
          <a:prstGeom prst="rect">
            <a:avLst/>
          </a:prstGeom>
          <a:noFill/>
          <a:ln>
            <a:noFill/>
          </a:ln>
        </p:spPr>
        <p:txBody>
          <a:bodyPr lIns="80150" tIns="80150" rIns="80150" bIns="8015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None/>
            </a:pPr>
            <a:r>
              <a:rPr lang="ru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9</a:t>
            </a:r>
          </a:p>
        </p:txBody>
      </p:sp>
      <p:pic>
        <p:nvPicPr>
          <p:cNvPr id="166" name="Shape 16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01025" y="216350"/>
            <a:ext cx="701750" cy="903124"/>
          </a:xfrm>
          <a:prstGeom prst="rect">
            <a:avLst/>
          </a:prstGeom>
          <a:noFill/>
          <a:ln>
            <a:noFill/>
          </a:ln>
        </p:spPr>
      </p:pic>
      <p:sp>
        <p:nvSpPr>
          <p:cNvPr id="167" name="Shape 167"/>
          <p:cNvSpPr txBox="1"/>
          <p:nvPr/>
        </p:nvSpPr>
        <p:spPr>
          <a:xfrm>
            <a:off x="1002775" y="1823790"/>
            <a:ext cx="7033200" cy="2353200"/>
          </a:xfrm>
          <a:prstGeom prst="rect">
            <a:avLst/>
          </a:prstGeom>
          <a:noFill/>
          <a:ln>
            <a:noFill/>
          </a:ln>
        </p:spPr>
        <p:txBody>
          <a:bodyPr lIns="80150" tIns="80150" rIns="80150" bIns="80150" anchor="t" anchorCtr="0">
            <a:noAutofit/>
          </a:bodyPr>
          <a:lstStyle/>
          <a:p>
            <a:pPr marR="0" lvl="0" algn="ctr" rtl="0">
              <a:spcBef>
                <a:spcPts val="0"/>
              </a:spcBef>
              <a:buNone/>
            </a:pPr>
            <a:r>
              <a:rPr lang="ru" sz="48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БЛАГОДАРЮ</a:t>
            </a:r>
          </a:p>
          <a:p>
            <a:pPr marR="0" lvl="0" algn="ctr" rtl="0">
              <a:spcBef>
                <a:spcPts val="0"/>
              </a:spcBef>
              <a:buNone/>
            </a:pPr>
            <a:r>
              <a:rPr lang="ru" sz="48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 ВНИМАНИЕ!</a:t>
            </a:r>
          </a:p>
        </p:txBody>
      </p:sp>
      <p:sp>
        <p:nvSpPr>
          <p:cNvPr id="168" name="Shape 168"/>
          <p:cNvSpPr txBox="1"/>
          <p:nvPr/>
        </p:nvSpPr>
        <p:spPr>
          <a:xfrm>
            <a:off x="325575" y="6313050"/>
            <a:ext cx="6585000" cy="366600"/>
          </a:xfrm>
          <a:prstGeom prst="rect">
            <a:avLst/>
          </a:prstGeom>
          <a:noFill/>
          <a:ln>
            <a:noFill/>
          </a:ln>
        </p:spPr>
        <p:txBody>
          <a:bodyPr lIns="80150" tIns="80150" rIns="80150" bIns="8015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ru" sz="1200">
                <a:solidFill>
                  <a:schemeClr val="dk1"/>
                </a:solidFill>
              </a:rPr>
              <a:t>Проектный офис Министерства образования и науки Челябинской области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Эркер">
      <a:dk1>
        <a:srgbClr val="000000"/>
      </a:dk1>
      <a:lt1>
        <a:srgbClr val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</TotalTime>
  <Words>769</Words>
  <Application>Microsoft Office PowerPoint</Application>
  <PresentationFormat>Экран (4:3)</PresentationFormat>
  <Paragraphs>151</Paragraphs>
  <Slides>8</Slides>
  <Notes>8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Выдря Надежда Михайловна</dc:creator>
  <cp:lastModifiedBy>User</cp:lastModifiedBy>
  <cp:revision>29</cp:revision>
  <dcterms:modified xsi:type="dcterms:W3CDTF">2017-07-12T09:03:23Z</dcterms:modified>
</cp:coreProperties>
</file>